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62" r:id="rId5"/>
    <p:sldId id="264" r:id="rId6"/>
    <p:sldId id="266" r:id="rId7"/>
    <p:sldId id="267" r:id="rId8"/>
    <p:sldId id="271" r:id="rId9"/>
    <p:sldId id="268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1" autoAdjust="0"/>
  </p:normalViewPr>
  <p:slideViewPr>
    <p:cSldViewPr snapToGrid="0" snapToObjects="1">
      <p:cViewPr varScale="1">
        <p:scale>
          <a:sx n="114" d="100"/>
          <a:sy n="114" d="100"/>
        </p:scale>
        <p:origin x="150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8D5CB-B281-44AF-8F09-4E00C86F35A0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F03AC-AA12-4602-8405-A38D7F885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52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1E0579A-F3AC-4964-96E7-A171BCF22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3"/>
            <a:ext cx="9144000" cy="6856507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 anchor="b"/>
          <a:lstStyle>
            <a:lvl1pPr algn="l">
              <a:lnSpc>
                <a:spcPct val="90000"/>
              </a:lnSpc>
              <a:defRPr sz="3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/>
          <a:lstStyle>
            <a:lvl1pPr marL="0" indent="0">
              <a:lnSpc>
                <a:spcPct val="70000"/>
              </a:lnSpc>
              <a:buFont typeface="Times" pitchFamily="1" charset="0"/>
              <a:buNone/>
              <a:defRPr sz="2400" i="1">
                <a:solidFill>
                  <a:schemeClr val="bg1"/>
                </a:solidFill>
                <a:latin typeface="Times New Roman" pitchFamily="1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5225148"/>
          </a:xfrm>
          <a:prstGeom prst="rect">
            <a:avLst/>
          </a:prstGeom>
        </p:spPr>
        <p:txBody>
          <a:bodyPr>
            <a:normAutofit/>
          </a:bodyPr>
          <a:lstStyle>
            <a:lvl1pPr marL="5715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4FF2CD-BA5E-4F5E-9E46-CE56402EFD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CA70B621-2899-4FD6-A421-16CF4EA38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9239737-B420-4996-9ED1-EC20511DB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F8BC1-8D13-42CA-86FE-674C1FD88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0682852-896F-4D03-80A4-C3B400458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733554"/>
            <a:ext cx="78867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07F6EC-8D7E-407F-8BC8-2DDB31176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613279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DD9F59-37FD-42C3-8CE9-D4D078CB1A9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ED5DD51-C96C-47C3-ABA9-E8A22C1CD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CA5BF17-E2D6-44AC-9BB4-5447155E0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63442A2-FB29-49C4-B1F2-A2EE588F8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6F377F-A4EE-4D75-9EC1-AF1F92F2A2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76D06B0-0C87-4786-B61E-E14E3966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60F17D1-2328-435E-AB9E-8531B9F6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C5FB7E-0D87-411F-AE05-3A243160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A7091F4-5FFD-438F-A212-EB5315A204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DC11A-900E-4BEA-937D-8D0539617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5182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1FDCF-9805-4A9C-9704-41DBE522E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90F7E-7020-4B63-BAF6-BE63EAA4A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ppodtech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flame.wisc.edu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hollist.github.io/cc_buoy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marL="0" lvl="0" indent="0">
              <a:buNone/>
            </a:pPr>
            <a:r>
              <a:rPr dirty="0"/>
              <a:t>High </a:t>
            </a:r>
            <a:r>
              <a:rPr lang="en-US" dirty="0"/>
              <a:t>r</a:t>
            </a:r>
            <a:r>
              <a:rPr dirty="0"/>
              <a:t>esolution </a:t>
            </a:r>
            <a:r>
              <a:rPr lang="en-US" dirty="0"/>
              <a:t>d</a:t>
            </a:r>
            <a:r>
              <a:rPr dirty="0"/>
              <a:t>ynamics of HABs</a:t>
            </a:r>
            <a:r>
              <a:rPr lang="en-US" dirty="0"/>
              <a:t> in two Cape Cod ponds</a:t>
            </a:r>
            <a:endParaRPr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dirty="0"/>
              <a:t>Jeff Hollister</a:t>
            </a:r>
            <a:r>
              <a:rPr lang="en-US" dirty="0"/>
              <a:t>, Stephen Shivers, Betty Kreakie, Don Cobb, Sophie Fournier, Laura Erban, Tara Burke</a:t>
            </a:r>
            <a:endParaRPr dirty="0"/>
          </a:p>
        </p:txBody>
      </p:sp>
      <p:sp>
        <p:nvSpPr>
          <p:cNvPr id="2" name=" 1"/>
          <p:cNvSpPr/>
          <p:nvPr/>
        </p:nvSpPr>
        <p:spPr/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Where, When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Shubael Pond and Hamblin Pond</a:t>
            </a:r>
          </a:p>
          <a:p>
            <a:pPr lvl="2"/>
            <a:r>
              <a:rPr dirty="0"/>
              <a:t>Compliments SDR d</a:t>
            </a:r>
          </a:p>
          <a:p>
            <a:pPr lvl="2"/>
            <a:r>
              <a:rPr dirty="0">
                <a:hlinkClick r:id="rId2"/>
              </a:rPr>
              <a:t>A-pod</a:t>
            </a:r>
            <a:r>
              <a:rPr lang="en-US" dirty="0"/>
              <a:t> deployment? </a:t>
            </a:r>
            <a:endParaRPr dirty="0">
              <a:hlinkClick r:id="rId2"/>
            </a:endParaRPr>
          </a:p>
          <a:p>
            <a:pPr lvl="1"/>
            <a:r>
              <a:rPr dirty="0"/>
              <a:t>June to November</a:t>
            </a:r>
          </a:p>
          <a:p>
            <a:pPr lvl="2"/>
            <a:r>
              <a:rPr dirty="0"/>
              <a:t>Started 2021</a:t>
            </a:r>
          </a:p>
        </p:txBody>
      </p:sp>
      <p:pic>
        <p:nvPicPr>
          <p:cNvPr id="5" name="Picture 4" descr="../figures/cape_pond_map.jpg">
            <a:extLst>
              <a:ext uri="{FF2B5EF4-FFF2-40B4-BE49-F238E27FC236}">
                <a16:creationId xmlns:a16="http://schemas.microsoft.com/office/drawing/2014/main" id="{5142B2EF-9A26-4777-8C6A-60AC1726DA22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279165" y="3099545"/>
            <a:ext cx="4740091" cy="355506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3" descr="../figures/coarse_cape_map.jpg">
            <a:extLst>
              <a:ext uri="{FF2B5EF4-FFF2-40B4-BE49-F238E27FC236}">
                <a16:creationId xmlns:a16="http://schemas.microsoft.com/office/drawing/2014/main" id="{669C6595-209F-4D3C-9AED-F1BC3E47BA81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343630" y="1746774"/>
            <a:ext cx="2995181" cy="224638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881F8-17F9-4DF2-8E10-295D2048F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Why High Resolution?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Why High Resolution?</a:t>
            </a:r>
          </a:p>
          <a:p>
            <a:pPr lvl="2"/>
            <a:r>
              <a:rPr dirty="0"/>
              <a:t>We know the general process (nutrients and temperature)</a:t>
            </a:r>
          </a:p>
          <a:p>
            <a:pPr lvl="2"/>
            <a:r>
              <a:rPr dirty="0"/>
              <a:t>Don’t know fine scale triggers</a:t>
            </a:r>
          </a:p>
        </p:txBody>
      </p:sp>
      <p:pic>
        <p:nvPicPr>
          <p:cNvPr id="4" name="Picture 3" descr="sdr_partners_present_files/figure-pptx/unnamed-chunk-2-1.png">
            <a:extLst>
              <a:ext uri="{FF2B5EF4-FFF2-40B4-BE49-F238E27FC236}">
                <a16:creationId xmlns:a16="http://schemas.microsoft.com/office/drawing/2014/main" id="{0612C0A5-EDF7-43C7-93C8-49B423E5FC55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550" y="2397853"/>
            <a:ext cx="7696899" cy="384845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C5D17-AF2E-496A-BB0E-08496F0BB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Why High Resolution?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506" y="816426"/>
            <a:ext cx="7315200" cy="5225148"/>
          </a:xfrm>
        </p:spPr>
        <p:txBody>
          <a:bodyPr/>
          <a:lstStyle/>
          <a:p>
            <a:pPr lvl="1"/>
            <a:r>
              <a:rPr dirty="0"/>
              <a:t>Why High Resolution?</a:t>
            </a:r>
          </a:p>
          <a:p>
            <a:pPr lvl="2"/>
            <a:r>
              <a:rPr dirty="0"/>
              <a:t>Forecasting requires high resolution</a:t>
            </a:r>
          </a:p>
          <a:p>
            <a:pPr lvl="3"/>
            <a:r>
              <a:rPr dirty="0" err="1"/>
              <a:t>Butitta</a:t>
            </a:r>
            <a:r>
              <a:rPr dirty="0"/>
              <a:t> et al 2017 (3500 points in 2.5 ha/6 acre lake)</a:t>
            </a:r>
          </a:p>
          <a:p>
            <a:pPr lvl="3"/>
            <a:r>
              <a:rPr dirty="0"/>
              <a:t>Ortiz el al. 2020 (every 15 minutes)</a:t>
            </a:r>
          </a:p>
          <a:p>
            <a:pPr lvl="3"/>
            <a:r>
              <a:rPr dirty="0"/>
              <a:t>Wilkinson et al. 2018 (every 5 minutes)</a:t>
            </a:r>
          </a:p>
          <a:p>
            <a:pPr lvl="3"/>
            <a:r>
              <a:rPr dirty="0" err="1"/>
              <a:t>Dakos</a:t>
            </a:r>
            <a:r>
              <a:rPr dirty="0"/>
              <a:t> et al. 2012 (1000's of equal time steps)</a:t>
            </a:r>
          </a:p>
        </p:txBody>
      </p:sp>
      <p:pic>
        <p:nvPicPr>
          <p:cNvPr id="4" name="Picture 3" descr="../figures/rhody_ponds_timescale.jpg">
            <a:extLst>
              <a:ext uri="{FF2B5EF4-FFF2-40B4-BE49-F238E27FC236}">
                <a16:creationId xmlns:a16="http://schemas.microsoft.com/office/drawing/2014/main" id="{9AD48BF6-B074-48AD-8D2E-608405904AE1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2927" y="3326293"/>
            <a:ext cx="5718146" cy="34238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C0CD1B-B9A8-48BF-B7CA-E03472F4D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How: HABS over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8942"/>
            <a:ext cx="4743974" cy="5225148"/>
          </a:xfrm>
        </p:spPr>
        <p:txBody>
          <a:bodyPr/>
          <a:lstStyle/>
          <a:p>
            <a:pPr lvl="1"/>
            <a:r>
              <a:rPr dirty="0"/>
              <a:t>Fast Limnological Automated </a:t>
            </a:r>
            <a:r>
              <a:rPr dirty="0" err="1"/>
              <a:t>Measurments</a:t>
            </a:r>
            <a:r>
              <a:rPr dirty="0"/>
              <a:t> (</a:t>
            </a:r>
            <a:r>
              <a:rPr dirty="0" err="1"/>
              <a:t>FLAMe</a:t>
            </a:r>
            <a:r>
              <a:rPr dirty="0"/>
              <a:t>)</a:t>
            </a:r>
          </a:p>
          <a:p>
            <a:pPr lvl="2"/>
            <a:r>
              <a:rPr dirty="0"/>
              <a:t>University of Wisconsin Center for Limnology: </a:t>
            </a:r>
            <a:r>
              <a:rPr dirty="0">
                <a:hlinkClick r:id="rId2"/>
              </a:rPr>
              <a:t>https://flame.wisc.edu</a:t>
            </a:r>
          </a:p>
          <a:p>
            <a:pPr lvl="2"/>
            <a:r>
              <a:rPr dirty="0"/>
              <a:t>On-board flow through system</a:t>
            </a:r>
          </a:p>
          <a:p>
            <a:pPr lvl="2"/>
            <a:r>
              <a:rPr dirty="0"/>
              <a:t>Multiparameter Sonde</a:t>
            </a:r>
          </a:p>
          <a:p>
            <a:pPr lvl="2"/>
            <a:r>
              <a:rPr dirty="0"/>
              <a:t>Optical nitrate sensor</a:t>
            </a:r>
          </a:p>
          <a:p>
            <a:pPr lvl="2"/>
            <a:r>
              <a:rPr dirty="0"/>
              <a:t>Measurements approx. every 20 meters</a:t>
            </a:r>
          </a:p>
          <a:p>
            <a:pPr lvl="2"/>
            <a:r>
              <a:rPr dirty="0"/>
              <a:t>Twice a month</a:t>
            </a:r>
          </a:p>
          <a:p>
            <a:pPr lvl="2"/>
            <a:r>
              <a:rPr dirty="0"/>
              <a:t>Work in progress!</a:t>
            </a:r>
          </a:p>
        </p:txBody>
      </p:sp>
      <p:pic>
        <p:nvPicPr>
          <p:cNvPr id="4" name="Picture 3" descr="../pictures/flame_pics/flame_build_1.jpg">
            <a:extLst>
              <a:ext uri="{FF2B5EF4-FFF2-40B4-BE49-F238E27FC236}">
                <a16:creationId xmlns:a16="http://schemas.microsoft.com/office/drawing/2014/main" id="{1D03BD1E-7535-44BD-A64C-5E9117B58C27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23272" y="897944"/>
            <a:ext cx="4103779" cy="547614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FFE8C5-4CB8-40E4-96A0-4E44CD250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../pictures/flame_pics/uw_flame_mendota_exampl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9254" y="539812"/>
            <a:ext cx="7465492" cy="577837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3D433-E208-4EDA-B41D-D6962BB86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How: HABS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47782"/>
            <a:ext cx="4467137" cy="5503352"/>
          </a:xfrm>
        </p:spPr>
        <p:txBody>
          <a:bodyPr/>
          <a:lstStyle/>
          <a:p>
            <a:pPr lvl="1"/>
            <a:r>
              <a:rPr dirty="0" err="1"/>
              <a:t>Nexsens</a:t>
            </a:r>
            <a:r>
              <a:rPr dirty="0"/>
              <a:t> CB-150 Buoy</a:t>
            </a:r>
          </a:p>
          <a:p>
            <a:pPr lvl="2"/>
            <a:r>
              <a:rPr dirty="0"/>
              <a:t>Multiparameter sonde</a:t>
            </a:r>
          </a:p>
          <a:p>
            <a:pPr lvl="3"/>
            <a:r>
              <a:rPr dirty="0"/>
              <a:t>Temperature, dissolved oxygen, pH, conductivity, </a:t>
            </a:r>
            <a:r>
              <a:rPr dirty="0" err="1"/>
              <a:t>tubirdity</a:t>
            </a:r>
            <a:r>
              <a:rPr dirty="0"/>
              <a:t>, FDOM, chlorophyll, phycocyanin</a:t>
            </a:r>
          </a:p>
          <a:p>
            <a:pPr lvl="2"/>
            <a:r>
              <a:rPr dirty="0"/>
              <a:t>Optical nitrate sensor</a:t>
            </a:r>
          </a:p>
          <a:p>
            <a:pPr lvl="2"/>
            <a:r>
              <a:rPr dirty="0"/>
              <a:t>Weather station</a:t>
            </a:r>
          </a:p>
          <a:p>
            <a:pPr lvl="1"/>
            <a:r>
              <a:rPr dirty="0"/>
              <a:t>FieldKit Water with solar</a:t>
            </a:r>
          </a:p>
          <a:p>
            <a:pPr lvl="2"/>
            <a:r>
              <a:rPr dirty="0"/>
              <a:t>Temperature, dissolved oxygen, pH, conductivity</a:t>
            </a:r>
          </a:p>
          <a:p>
            <a:pPr lvl="1"/>
            <a:r>
              <a:rPr dirty="0"/>
              <a:t>Fixed location</a:t>
            </a:r>
          </a:p>
          <a:p>
            <a:pPr lvl="1"/>
            <a:r>
              <a:rPr dirty="0"/>
              <a:t>Every 15 minutes</a:t>
            </a:r>
          </a:p>
        </p:txBody>
      </p:sp>
      <p:pic>
        <p:nvPicPr>
          <p:cNvPr id="4" name="Picture 3" descr="../pictures/buoy_pics/hamblin_buoy.jpg">
            <a:extLst>
              <a:ext uri="{FF2B5EF4-FFF2-40B4-BE49-F238E27FC236}">
                <a16:creationId xmlns:a16="http://schemas.microsoft.com/office/drawing/2014/main" id="{970CDACB-42EC-4EA4-82AA-501447B6E8B8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66468" y="2327267"/>
            <a:ext cx="3284291" cy="43826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../pictures/cheap_pics/FK-Water-Solar_4-Probe-Cables-Solar.jpg">
            <a:extLst>
              <a:ext uri="{FF2B5EF4-FFF2-40B4-BE49-F238E27FC236}">
                <a16:creationId xmlns:a16="http://schemas.microsoft.com/office/drawing/2014/main" id="{5D13EF3A-276B-42B7-92E8-B822058485BC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21292" y="615915"/>
            <a:ext cx="3343728" cy="222734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A0E54-245E-476E-A117-E1C042A9D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Preliminary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Shhhh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AB07D-2613-426C-870A-47B841240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../pictures/buoy_pics/happy_field_crew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2200" y="819150"/>
            <a:ext cx="69596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4D98B84-8032-4811-B091-4DC76A923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Questions: Happy Field Crew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97202-3D20-49BE-B175-B0C8AA3EB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247</Words>
  <Application>Microsoft Office PowerPoint</Application>
  <PresentationFormat>On-screen Show (4:3)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Times</vt:lpstr>
      <vt:lpstr>Times New Roman</vt:lpstr>
      <vt:lpstr>Office Theme</vt:lpstr>
      <vt:lpstr>High resolution dynamics of HABs in two Cape Cod ponds</vt:lpstr>
      <vt:lpstr>Where, When</vt:lpstr>
      <vt:lpstr>Why High Resolution?</vt:lpstr>
      <vt:lpstr>Why High Resolution?</vt:lpstr>
      <vt:lpstr>How: HABS over space</vt:lpstr>
      <vt:lpstr>PowerPoint Presentation</vt:lpstr>
      <vt:lpstr>How: HABS over time</vt:lpstr>
      <vt:lpstr>Preliminary Results</vt:lpstr>
      <vt:lpstr>Questions: Happy Field Crew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5</TotalTime>
  <Words>738</Words>
  <Application>Microsoft Office PowerPoint</Application>
  <PresentationFormat>On-screen Show (4:3)</PresentationFormat>
  <Paragraphs>165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</vt:lpstr>
      <vt:lpstr>Times</vt:lpstr>
      <vt:lpstr>Times New Roman</vt:lpstr>
      <vt:lpstr>Office Theme</vt:lpstr>
      <vt:lpstr>Two steps forward, one step back:</vt:lpstr>
      <vt:lpstr>The story</vt:lpstr>
      <vt:lpstr>The cast</vt:lpstr>
      <vt:lpstr>Two steps forward: R</vt:lpstr>
      <vt:lpstr>One step back: R</vt:lpstr>
      <vt:lpstr>Progress: R</vt:lpstr>
      <vt:lpstr>Two steps forward: GitHub</vt:lpstr>
      <vt:lpstr>One step back: GitHub</vt:lpstr>
      <vt:lpstr>Progress: GitHub</vt:lpstr>
      <vt:lpstr>Two steps forward: Pre-prints and post-publication review</vt:lpstr>
      <vt:lpstr>One step back: Pre-prints and post-publication review</vt:lpstr>
      <vt:lpstr>Progress: Pre-prints and post-publication review</vt:lpstr>
      <vt:lpstr>Two steps forward: Code review</vt:lpstr>
      <vt:lpstr>One step back: Code review</vt:lpstr>
      <vt:lpstr>Progress: Code review</vt:lpstr>
      <vt:lpstr>Two steps forward: Licensing</vt:lpstr>
      <vt:lpstr>One step back: Licensing</vt:lpstr>
      <vt:lpstr>Progress: Licensing</vt:lpstr>
      <vt:lpstr>Two steps forward: Shiny</vt:lpstr>
      <vt:lpstr>One step back: Shiny</vt:lpstr>
      <vt:lpstr>Progress: Shiny</vt:lpstr>
      <vt:lpstr>Unorganized parting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Resolution Dynamics of HABs</dc:title>
  <dc:creator>Jeff Hollister</dc:creator>
  <cp:keywords/>
  <cp:lastModifiedBy>Hollister, Jeff</cp:lastModifiedBy>
  <cp:revision>7</cp:revision>
  <dcterms:created xsi:type="dcterms:W3CDTF">2021-07-28T13:41:04Z</dcterms:created>
  <dcterms:modified xsi:type="dcterms:W3CDTF">2021-07-28T14:51:17Z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7/28/2021</vt:lpwstr>
  </property>
  <property fmtid="{D5CDD505-2E9C-101B-9397-08002B2CF9AE}" pid="3" name="output">
    <vt:lpwstr/>
  </property>
</Properties>
</file>